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87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920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2912605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2" y="468153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斜線開頭代表指令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028305"/>
            <a:ext cx="10515600" cy="2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直接按下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即可開始輸入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，或打開文字聊天輸入</a:t>
            </a:r>
            <a:endParaRPr lang="en-US" altLang="zh-TW"/>
          </a:p>
          <a:p>
            <a:r>
              <a:rPr lang="zh-TW" altLang="en-US"/>
              <a:t>輸入指令時，可按 </a:t>
            </a:r>
            <a:r>
              <a:rPr lang="en-US" altLang="zh-TW">
                <a:solidFill>
                  <a:srgbClr val="92D050"/>
                </a:solidFill>
              </a:rPr>
              <a:t>Tab</a:t>
            </a:r>
            <a:r>
              <a:rPr lang="en-US" altLang="zh-TW"/>
              <a:t> </a:t>
            </a:r>
            <a:r>
              <a:rPr lang="zh-TW" altLang="en-US"/>
              <a:t>進行</a:t>
            </a:r>
            <a:r>
              <a:rPr lang="zh-TW" altLang="en-US">
                <a:solidFill>
                  <a:srgbClr val="00B0F0"/>
                </a:solidFill>
              </a:rPr>
              <a:t>自動補全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35" y="3217837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</a:t>
            </a:r>
            <a:r>
              <a:rPr lang="zh-TW" altLang="en-US">
                <a:solidFill>
                  <a:srgbClr val="00B0F0"/>
                </a:solidFill>
              </a:rPr>
              <a:t>格</a:t>
            </a:r>
            <a:r>
              <a:rPr lang="en-US" altLang="zh-TW">
                <a:solidFill>
                  <a:srgbClr val="00B0F0"/>
                </a:solidFill>
              </a:rPr>
              <a:t>(slot)</a:t>
            </a:r>
            <a:r>
              <a:rPr lang="zh-TW" altLang="en-US"/>
              <a:t>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</a:t>
            </a:r>
            <a:r>
              <a:rPr lang="zh-TW" altLang="en-US">
                <a:solidFill>
                  <a:srgbClr val="00B0F0"/>
                </a:solidFill>
              </a:rPr>
              <a:t>耐久度</a:t>
            </a:r>
            <a:r>
              <a:rPr lang="en-US" altLang="zh-TW">
                <a:solidFill>
                  <a:srgbClr val="00B0F0"/>
                </a:solidFill>
              </a:rPr>
              <a:t>(durability)</a:t>
            </a:r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929243"/>
            <a:ext cx="11399274" cy="3657448"/>
          </a:xfrm>
        </p:spPr>
        <p:txBody>
          <a:bodyPr>
            <a:normAutofit/>
          </a:bodyPr>
          <a:lstStyle/>
          <a:p>
            <a:r>
              <a:rPr lang="zh-TW" altLang="en-US" sz="2400"/>
              <a:t>注意涉及到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，只有</a:t>
            </a:r>
            <a:r>
              <a:rPr lang="zh-TW" altLang="en-US" sz="2400">
                <a:solidFill>
                  <a:srgbClr val="00B0F0"/>
                </a:solidFill>
              </a:rPr>
              <a:t>伺服端</a:t>
            </a:r>
            <a:r>
              <a:rPr lang="zh-TW" altLang="en-US" sz="2400"/>
              <a:t>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r>
              <a:rPr lang="zh-TW" altLang="en-US" sz="2400"/>
              <a:t>不需要進行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net.minecraft.world.World </a:t>
            </a:r>
            <a:r>
              <a:rPr lang="zh-TW" altLang="en-US" sz="2400">
                <a:solidFill>
                  <a:srgbClr val="00B0F0"/>
                </a:solidFill>
              </a:rPr>
              <a:t>類別</a:t>
            </a:r>
            <a:r>
              <a:rPr lang="zh-TW" altLang="en-US" sz="2400"/>
              <a:t>代表一個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en-US" altLang="zh-TW" sz="2400">
                <a:solidFill>
                  <a:srgbClr val="00B0F0"/>
                </a:solidFill>
              </a:rPr>
              <a:t>(world)</a:t>
            </a:r>
          </a:p>
          <a:p>
            <a:r>
              <a:rPr lang="zh-TW" altLang="en-US" sz="2400"/>
              <a:t>有許多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zh-TW" altLang="en-US" sz="2400"/>
              <a:t>處理的</a:t>
            </a:r>
            <a:r>
              <a:rPr lang="zh-TW" altLang="en-US" sz="2400">
                <a:solidFill>
                  <a:srgbClr val="00B0F0"/>
                </a:solidFill>
              </a:rPr>
              <a:t>方法</a:t>
            </a:r>
            <a:r>
              <a:rPr lang="zh-TW" altLang="en-US" sz="2400"/>
              <a:t>，如</a:t>
            </a:r>
            <a:r>
              <a:rPr lang="zh-TW" altLang="en-US" sz="2400">
                <a:solidFill>
                  <a:srgbClr val="00B0F0"/>
                </a:solidFill>
              </a:rPr>
              <a:t>動態方法 </a:t>
            </a:r>
            <a:r>
              <a:rPr lang="en-US" altLang="zh-TW" sz="2400">
                <a:solidFill>
                  <a:srgbClr val="FFC000"/>
                </a:solidFill>
              </a:rPr>
              <a:t>isClient</a:t>
            </a:r>
            <a:r>
              <a:rPr lang="en-US" altLang="zh-TW" sz="2400">
                <a:solidFill>
                  <a:srgbClr val="00B0F0"/>
                </a:solidFill>
              </a:rPr>
              <a:t>() </a:t>
            </a:r>
            <a:r>
              <a:rPr lang="zh-TW" altLang="en-US" sz="2400"/>
              <a:t>可檢測當前是否為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net.minecraft.util.ActionResult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 sz="2400">
                <a:solidFill>
                  <a:srgbClr val="00B0F0"/>
                </a:solidFill>
              </a:rPr>
              <a:t>枚舉類別</a:t>
            </a:r>
            <a:r>
              <a:rPr lang="zh-TW" altLang="en-US" sz="2400"/>
              <a:t>表交互執行結果</a:t>
            </a:r>
          </a:p>
          <a:p>
            <a:r>
              <a:rPr lang="zh-TW" altLang="en-US" sz="2400"/>
              <a:t>主要用於控制手部揮動動畫</a:t>
            </a:r>
            <a:endParaRPr lang="en-US" altLang="zh-TW" sz="2400"/>
          </a:p>
          <a:p>
            <a:r>
              <a:rPr lang="zh-TW" altLang="en-US" sz="2400"/>
              <a:t>常用</a:t>
            </a:r>
            <a:r>
              <a:rPr lang="zh-TW" altLang="en-US" sz="2400">
                <a:solidFill>
                  <a:srgbClr val="00B0F0"/>
                </a:solidFill>
              </a:rPr>
              <a:t>值</a:t>
            </a:r>
            <a:r>
              <a:rPr lang="zh-TW" altLang="en-US" sz="2400"/>
              <a:t>有 </a:t>
            </a:r>
            <a:r>
              <a:rPr lang="en-US" altLang="zh-TW" sz="2400">
                <a:solidFill>
                  <a:srgbClr val="92D050"/>
                </a:solidFill>
              </a:rPr>
              <a:t>SUCCESS</a:t>
            </a:r>
            <a:r>
              <a:rPr lang="zh-TW" altLang="en-US" sz="2400"/>
              <a:t>、</a:t>
            </a:r>
            <a:r>
              <a:rPr lang="en-US" altLang="zh-TW" sz="2400">
                <a:solidFill>
                  <a:srgbClr val="92D050"/>
                </a:solidFill>
              </a:rPr>
              <a:t>FAIL</a:t>
            </a:r>
            <a:r>
              <a:rPr lang="zh-TW" altLang="en-US" sz="2400"/>
              <a:t>、</a:t>
            </a:r>
            <a:endParaRPr lang="en-US" altLang="zh-TW" sz="2400"/>
          </a:p>
          <a:p>
            <a:r>
              <a:rPr lang="en-US" altLang="zh-TW" sz="2400">
                <a:solidFill>
                  <a:srgbClr val="92D050"/>
                </a:solidFill>
              </a:rPr>
              <a:t>PASS(</a:t>
            </a:r>
            <a:r>
              <a:rPr lang="zh-TW" altLang="en-US" sz="2400">
                <a:solidFill>
                  <a:srgbClr val="92D050"/>
                </a:solidFill>
              </a:rPr>
              <a:t>沒有發生事情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r>
              <a:rPr lang="zh-TW" altLang="en-US" sz="2400"/>
              <a:t>、</a:t>
            </a:r>
            <a:endParaRPr lang="en-US" altLang="zh-TW" sz="2400">
              <a:solidFill>
                <a:srgbClr val="92D050"/>
              </a:solidFill>
            </a:endParaRPr>
          </a:p>
          <a:p>
            <a:r>
              <a:rPr lang="en-US" altLang="zh-TW" sz="2400">
                <a:solidFill>
                  <a:srgbClr val="92D050"/>
                </a:solidFill>
              </a:rPr>
              <a:t>CONSUME(</a:t>
            </a:r>
            <a:r>
              <a:rPr lang="zh-TW" altLang="en-US" sz="2400">
                <a:solidFill>
                  <a:srgbClr val="92D050"/>
                </a:solidFill>
              </a:rPr>
              <a:t>消耗物品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endParaRPr lang="en-US" altLang="zh-TW" sz="240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FBA3628-84AB-4095-8B5E-DA0120C87734}"/>
              </a:ext>
            </a:extLst>
          </p:cNvPr>
          <p:cNvGrpSpPr/>
          <p:nvPr/>
        </p:nvGrpSpPr>
        <p:grpSpPr>
          <a:xfrm>
            <a:off x="395668" y="4577316"/>
            <a:ext cx="11399274" cy="1969770"/>
            <a:chOff x="395668" y="4461906"/>
            <a:chExt cx="11399274" cy="196977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0FEEF99-BDA0-44EC-A688-86ABC5441C5B}"/>
                </a:ext>
              </a:extLst>
            </p:cNvPr>
            <p:cNvGrpSpPr/>
            <p:nvPr/>
          </p:nvGrpSpPr>
          <p:grpSpPr>
            <a:xfrm>
              <a:off x="395668" y="4461906"/>
              <a:ext cx="11399274" cy="1969770"/>
              <a:chOff x="395668" y="4684247"/>
              <a:chExt cx="11399274" cy="1969770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0D0B21A-7F5B-42F5-9595-5F729AF97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68" y="4684247"/>
                <a:ext cx="11399274" cy="196977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</a:t>
                </a:r>
                <a:r>
                  <a:rPr kumimoji="0" lang="zh-TW" altLang="en-US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lang="en-US" altLang="zh-TW" sz="12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endPara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TW" sz="1200">
                  <a:solidFill>
                    <a:srgbClr val="CF8E6D"/>
                  </a:solidFill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ModItems {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"tyic_logo"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NIFE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"knife"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KnifeItem::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Item.Settings().maxCount(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).useCooldown(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).maxDamage(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5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(...)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zh-TW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D058810-D3D4-4483-9BA1-C2759E913C2E}"/>
                  </a:ext>
                </a:extLst>
              </p:cNvPr>
              <p:cNvSpPr txBox="1"/>
              <p:nvPr/>
            </p:nvSpPr>
            <p:spPr>
              <a:xfrm>
                <a:off x="10318256" y="6346240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ABFD619-F1CF-420B-B4CA-84FAD7837157}"/>
                </a:ext>
              </a:extLst>
            </p:cNvPr>
            <p:cNvSpPr/>
            <p:nvPr/>
          </p:nvSpPr>
          <p:spPr>
            <a:xfrm>
              <a:off x="8120062" y="5622131"/>
              <a:ext cx="962026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0EA0A9B-D80D-40AB-8225-EA757A4D6D91}"/>
                </a:ext>
              </a:extLst>
            </p:cNvPr>
            <p:cNvSpPr txBox="1"/>
            <p:nvPr/>
          </p:nvSpPr>
          <p:spPr>
            <a:xfrm>
              <a:off x="7763468" y="579292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最大堆疊數量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0B2E39C-EB96-4049-96D6-D6B0819B137C}"/>
                </a:ext>
              </a:extLst>
            </p:cNvPr>
            <p:cNvSpPr/>
            <p:nvPr/>
          </p:nvSpPr>
          <p:spPr>
            <a:xfrm>
              <a:off x="9134474" y="5622131"/>
              <a:ext cx="1183782" cy="18475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9E8795E-1792-45D1-9327-E10947839CB8}"/>
                </a:ext>
              </a:extLst>
            </p:cNvPr>
            <p:cNvSpPr txBox="1"/>
            <p:nvPr/>
          </p:nvSpPr>
          <p:spPr>
            <a:xfrm>
              <a:off x="8906268" y="5789218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</a:rPr>
                <a:t>物品使用冷卻</a:t>
              </a:r>
              <a:r>
                <a:rPr lang="en-US" altLang="zh-TW" sz="1400">
                  <a:solidFill>
                    <a:srgbClr val="FFC000"/>
                  </a:solidFill>
                </a:rPr>
                <a:t>(</a:t>
              </a:r>
              <a:r>
                <a:rPr lang="zh-TW" altLang="en-US" sz="1400">
                  <a:solidFill>
                    <a:srgbClr val="FFC000"/>
                  </a:solidFill>
                </a:rPr>
                <a:t>秒</a:t>
              </a:r>
              <a:r>
                <a:rPr lang="en-US" altLang="zh-TW" sz="1400">
                  <a:solidFill>
                    <a:srgbClr val="FFC000"/>
                  </a:solidFill>
                </a:rPr>
                <a:t>)</a:t>
              </a:r>
              <a:endParaRPr lang="zh-TW" altLang="en-US" sz="1400">
                <a:solidFill>
                  <a:srgbClr val="FFC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FBA6042-088D-4B1C-B5A8-0C8975186264}"/>
                </a:ext>
              </a:extLst>
            </p:cNvPr>
            <p:cNvSpPr txBox="1"/>
            <p:nvPr/>
          </p:nvSpPr>
          <p:spPr>
            <a:xfrm>
              <a:off x="10416709" y="578485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92D050"/>
                  </a:solidFill>
                </a:rPr>
                <a:t>最大耐久度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851D6A1-9497-4723-824E-3F5CE940636C}"/>
                </a:ext>
              </a:extLst>
            </p:cNvPr>
            <p:cNvSpPr/>
            <p:nvPr/>
          </p:nvSpPr>
          <p:spPr>
            <a:xfrm>
              <a:off x="10403110" y="5622131"/>
              <a:ext cx="1024509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57A9A4-22AF-4513-8480-4E3D32386767}"/>
              </a:ext>
            </a:extLst>
          </p:cNvPr>
          <p:cNvGrpSpPr/>
          <p:nvPr/>
        </p:nvGrpSpPr>
        <p:grpSpPr>
          <a:xfrm>
            <a:off x="4685303" y="2694985"/>
            <a:ext cx="7109639" cy="2800767"/>
            <a:chOff x="4685303" y="1788246"/>
            <a:chExt cx="7109639" cy="280076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5EBF6B2-DBD5-49CF-934D-8D92514D7BA2}"/>
                </a:ext>
              </a:extLst>
            </p:cNvPr>
            <p:cNvGrpSpPr/>
            <p:nvPr/>
          </p:nvGrpSpPr>
          <p:grpSpPr>
            <a:xfrm>
              <a:off x="4685303" y="1788246"/>
              <a:ext cx="7109639" cy="2800767"/>
              <a:chOff x="4685303" y="1962974"/>
              <a:chExt cx="7109639" cy="2800767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132F85B9-3290-4C60-8EB1-80EBD972B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303" y="1962974"/>
                <a:ext cx="7109639" cy="2800767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extends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 settings) {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super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(settings);}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use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 world, PlayerEntity user, Hand hand)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//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邏輯處理只能在伺服端進行，不能在客戶端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if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(world.isClient())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user.damage((ServerWorld) world, world.getDamageSources().playerAttack(user),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1f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user.getStackInHand(hand).damage(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user, LivingEntity.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getSlotForHand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(hand));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SUCCESS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662FE85-DE6F-494C-8C2B-D8F96167E0E9}"/>
                  </a:ext>
                </a:extLst>
              </p:cNvPr>
              <p:cNvSpPr txBox="1"/>
              <p:nvPr/>
            </p:nvSpPr>
            <p:spPr>
              <a:xfrm>
                <a:off x="10218870" y="4454785"/>
                <a:ext cx="1576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KnifeItem.java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F9960E3F-D93D-45F2-B1DA-24623211281B}"/>
                </a:ext>
              </a:extLst>
            </p:cNvPr>
            <p:cNvSpPr/>
            <p:nvPr/>
          </p:nvSpPr>
          <p:spPr>
            <a:xfrm>
              <a:off x="11306175" y="3686404"/>
              <a:ext cx="192882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6B49F3C-ECEF-4D53-9F97-8A43E776DA63}"/>
                </a:ext>
              </a:extLst>
            </p:cNvPr>
            <p:cNvSpPr txBox="1"/>
            <p:nvPr/>
          </p:nvSpPr>
          <p:spPr>
            <a:xfrm>
              <a:off x="10403110" y="3400099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00B0F0"/>
                  </a:solidFill>
                </a:rPr>
                <a:t>造成傷害</a:t>
              </a:r>
              <a:r>
                <a:rPr lang="en-US" altLang="zh-TW" sz="1400">
                  <a:solidFill>
                    <a:srgbClr val="00B0F0"/>
                  </a:solidFill>
                </a:rPr>
                <a:t>(</a:t>
              </a:r>
              <a:r>
                <a:rPr lang="zh-TW" altLang="en-US" sz="1400">
                  <a:solidFill>
                    <a:srgbClr val="00B0F0"/>
                  </a:solidFill>
                </a:rPr>
                <a:t>滴</a:t>
              </a:r>
              <a:r>
                <a:rPr lang="en-US" altLang="zh-TW" sz="1400">
                  <a:solidFill>
                    <a:srgbClr val="00B0F0"/>
                  </a:solidFill>
                </a:rPr>
                <a:t>)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B5E1AA7-8FFF-48FF-8152-D789E852882F}"/>
                </a:ext>
              </a:extLst>
            </p:cNvPr>
            <p:cNvSpPr/>
            <p:nvPr/>
          </p:nvSpPr>
          <p:spPr>
            <a:xfrm>
              <a:off x="7362826" y="3885785"/>
              <a:ext cx="476250" cy="12952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9C06951-2D20-4F2D-A5D9-60DA9E428066}"/>
                </a:ext>
              </a:extLst>
            </p:cNvPr>
            <p:cNvSpPr txBox="1"/>
            <p:nvPr/>
          </p:nvSpPr>
          <p:spPr>
            <a:xfrm>
              <a:off x="7433083" y="398676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C000"/>
                  </a:solidFill>
                </a:rPr>
                <a:t>使物品堆疊損失耐久度</a:t>
              </a: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99AF38AE-96CB-4E98-AA7F-F4E594E360D3}"/>
                </a:ext>
              </a:extLst>
            </p:cNvPr>
            <p:cNvSpPr/>
            <p:nvPr/>
          </p:nvSpPr>
          <p:spPr>
            <a:xfrm>
              <a:off x="7885499" y="3686404"/>
              <a:ext cx="3287325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94A0C88-FD2F-4B01-86E6-3BB5BAD1DB8E}"/>
                </a:ext>
              </a:extLst>
            </p:cNvPr>
            <p:cNvSpPr txBox="1"/>
            <p:nvPr/>
          </p:nvSpPr>
          <p:spPr>
            <a:xfrm>
              <a:off x="9125218" y="34064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傷害來源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A8AE99B-283D-4A5D-9EE1-3614A0A240F4}"/>
                </a:ext>
              </a:extLst>
            </p:cNvPr>
            <p:cNvSpPr/>
            <p:nvPr/>
          </p:nvSpPr>
          <p:spPr>
            <a:xfrm>
              <a:off x="5356226" y="3695256"/>
              <a:ext cx="876300" cy="167046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40597D8-99AC-4C9D-B7EF-2F75BC829349}"/>
                </a:ext>
              </a:extLst>
            </p:cNvPr>
            <p:cNvSpPr txBox="1"/>
            <p:nvPr/>
          </p:nvSpPr>
          <p:spPr>
            <a:xfrm>
              <a:off x="4702513" y="3371044"/>
              <a:ext cx="7232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對玩家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造成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傷害</a:t>
              </a: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6C10F494-F3C6-496F-9969-49A2314F24B1}"/>
                </a:ext>
              </a:extLst>
            </p:cNvPr>
            <p:cNvSpPr/>
            <p:nvPr/>
          </p:nvSpPr>
          <p:spPr>
            <a:xfrm>
              <a:off x="5356225" y="3883853"/>
              <a:ext cx="1930399" cy="155609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FE7A640-1429-479B-B9E3-B3C52D16A8B4}"/>
                </a:ext>
              </a:extLst>
            </p:cNvPr>
            <p:cNvSpPr txBox="1"/>
            <p:nvPr/>
          </p:nvSpPr>
          <p:spPr>
            <a:xfrm>
              <a:off x="5356225" y="4201924"/>
              <a:ext cx="1620957" cy="30777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獲取手中物品堆疊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ACB5BEF-C9E3-4222-B798-7FC21FA2E0B4}"/>
              </a:ext>
            </a:extLst>
          </p:cNvPr>
          <p:cNvCxnSpPr>
            <a:cxnSpLocks/>
          </p:cNvCxnSpPr>
          <p:nvPr/>
        </p:nvCxnSpPr>
        <p:spPr>
          <a:xfrm>
            <a:off x="5881689" y="4946201"/>
            <a:ext cx="0" cy="15601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8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1349188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1369016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1601</TotalTime>
  <Words>3367</Words>
  <Application>Microsoft Office PowerPoint</Application>
  <PresentationFormat>寬螢幕</PresentationFormat>
  <Paragraphs>294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國際化與在地化</vt:lpstr>
      <vt:lpstr>國際化與在地化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Myster; TYIC</dc:creator>
  <cp:lastModifiedBy>Myster</cp:lastModifiedBy>
  <cp:revision>915</cp:revision>
  <dcterms:created xsi:type="dcterms:W3CDTF">2025-02-10T16:16:47Z</dcterms:created>
  <dcterms:modified xsi:type="dcterms:W3CDTF">2025-02-21T15:20:23Z</dcterms:modified>
</cp:coreProperties>
</file>